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5143500" cx="9144000"/>
  <p:notesSz cx="6858000" cy="9144000"/>
  <p:embeddedFontLst>
    <p:embeddedFont>
      <p:font typeface="Robo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5" roundtripDataSignature="AMtx7miZnab9Soyqm3JSe8Q/RxvHl03o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font" Target="fonts/Roboto-bold.fntdata"/><Relationship Id="rId21" Type="http://schemas.openxmlformats.org/officeDocument/2006/relationships/font" Target="fonts/Roboto-regular.fntdata"/><Relationship Id="rId24" Type="http://schemas.openxmlformats.org/officeDocument/2006/relationships/font" Target="fonts/Roboto-boldItalic.fntdata"/><Relationship Id="rId23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9" name="Google Shape;5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4" name="Google Shape;144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2" name="Google Shape;152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0" name="Google Shape;160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8" name="Google Shape;168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3" name="Google Shape;173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57c10002e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8" name="Google Shape;178;g157c10002e8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3" name="Google Shape;183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0" name="Google Shape;7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57dbb6f6e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5" name="Google Shape;75;g157dbb6f6e6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0" name="Google Shape;8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7:notes"/>
          <p:cNvSpPr txBox="1"/>
          <p:nvPr>
            <p:ph idx="1"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0" lang="it-IT" sz="11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è stato utile preparare la MdI proprio per avere una fotografia dello stato attuale, a che punto siamo, quali sono i nostri punti di forza, i nostri gap e quindi gli obiettivi da porci</a:t>
            </a:r>
            <a:endParaRPr b="0" sz="11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:notes"/>
          <p:cNvSpPr txBox="1"/>
          <p:nvPr>
            <p:ph idx="1"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0" lang="it-IT" sz="11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Obiettivi primari - climate justice</a:t>
            </a:r>
            <a:endParaRPr b="0" sz="11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0" lang="it-IT" sz="11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 progetti ma non sono tutti</a:t>
            </a:r>
            <a:endParaRPr b="0" sz="11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0" name="Google Shape;12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:notes"/>
          <p:cNvSpPr txBox="1"/>
          <p:nvPr>
            <p:ph idx="1"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0" lang="it-IT" sz="11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Obiettivi primari - climate justice</a:t>
            </a:r>
            <a:endParaRPr b="0" sz="11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sz="11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:notes"/>
          <p:cNvSpPr txBox="1"/>
          <p:nvPr>
            <p:ph idx="1"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0" lang="it-IT" sz="11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 arriviamo proma del 2030</a:t>
            </a:r>
            <a:endParaRPr b="0" sz="11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24"/>
          <p:cNvSpPr txBox="1"/>
          <p:nvPr>
            <p:ph idx="1"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3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3"/>
          <p:cNvSpPr txBox="1"/>
          <p:nvPr>
            <p:ph idx="1"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3"/>
          <p:cNvSpPr txBox="1"/>
          <p:nvPr>
            <p:ph idx="2"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4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34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4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4"/>
          <p:cNvSpPr txBox="1"/>
          <p:nvPr>
            <p:ph idx="3"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4"/>
          <p:cNvSpPr txBox="1"/>
          <p:nvPr>
            <p:ph idx="4"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5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5"/>
          <p:cNvSpPr txBox="1"/>
          <p:nvPr>
            <p:ph idx="1"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5"/>
          <p:cNvSpPr txBox="1"/>
          <p:nvPr>
            <p:ph idx="2"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5"/>
          <p:cNvSpPr txBox="1"/>
          <p:nvPr>
            <p:ph idx="3"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5"/>
          <p:cNvSpPr txBox="1"/>
          <p:nvPr>
            <p:ph idx="4"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5"/>
          <p:cNvSpPr txBox="1"/>
          <p:nvPr>
            <p:ph idx="5"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5"/>
          <p:cNvSpPr txBox="1"/>
          <p:nvPr>
            <p:ph idx="6"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6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7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7"/>
          <p:cNvSpPr txBox="1"/>
          <p:nvPr>
            <p:ph idx="1"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7"/>
          <p:cNvSpPr txBox="1"/>
          <p:nvPr>
            <p:ph idx="2"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8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9"/>
          <p:cNvSpPr txBox="1"/>
          <p:nvPr>
            <p:ph idx="1" type="subTitle"/>
          </p:nvPr>
        </p:nvSpPr>
        <p:spPr>
          <a:xfrm>
            <a:off x="311760" y="744480"/>
            <a:ext cx="8520120" cy="95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0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0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0"/>
          <p:cNvSpPr txBox="1"/>
          <p:nvPr>
            <p:ph idx="2"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0"/>
          <p:cNvSpPr txBox="1"/>
          <p:nvPr>
            <p:ph idx="3"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1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1"/>
          <p:cNvSpPr txBox="1"/>
          <p:nvPr>
            <p:ph idx="1"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1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1"/>
          <p:cNvSpPr txBox="1"/>
          <p:nvPr>
            <p:ph idx="3"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2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2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2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2"/>
          <p:cNvSpPr txBox="1"/>
          <p:nvPr>
            <p:ph idx="3"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/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3"/>
          <p:cNvSpPr txBox="1"/>
          <p:nvPr>
            <p:ph idx="12"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Google Shape;8;p23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8761D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"/>
          <p:cNvSpPr/>
          <p:nvPr/>
        </p:nvSpPr>
        <p:spPr>
          <a:xfrm>
            <a:off x="6767280" y="392400"/>
            <a:ext cx="1795320" cy="1795320"/>
          </a:xfrm>
          <a:prstGeom prst="ellipse">
            <a:avLst/>
          </a:prstGeom>
          <a:noFill/>
          <a:ln cap="flat" cmpd="sng" w="381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6887520" y="512640"/>
            <a:ext cx="1555560" cy="1555560"/>
          </a:xfrm>
          <a:prstGeom prst="ellipse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720000" y="499680"/>
            <a:ext cx="7106040" cy="27680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9"/>
              <a:buFont typeface="Arial"/>
              <a:buNone/>
            </a:pPr>
            <a:r>
              <a:rPr b="1" i="0" lang="it-IT" sz="5529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100 CITTÀ </a:t>
            </a:r>
            <a:b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it-IT" sz="5529" u="none" cap="none" strike="noStrike">
                <a:solidFill>
                  <a:srgbClr val="DDE89D"/>
                </a:solidFill>
                <a:latin typeface="Roboto"/>
                <a:ea typeface="Roboto"/>
                <a:cs typeface="Roboto"/>
                <a:sym typeface="Roboto"/>
              </a:rPr>
              <a:t>NEUTRALI </a:t>
            </a:r>
            <a:r>
              <a:rPr b="1" i="0" lang="it-IT" sz="5529" u="none" cap="none" strike="noStrike">
                <a:solidFill>
                  <a:srgbClr val="BDD43D"/>
                </a:solidFill>
                <a:latin typeface="Roboto"/>
                <a:ea typeface="Roboto"/>
                <a:cs typeface="Roboto"/>
                <a:sym typeface="Roboto"/>
              </a:rPr>
              <a:t>CLIMATICAMENTE</a:t>
            </a:r>
            <a:r>
              <a:rPr b="1" i="0" lang="it-IT" sz="5529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5529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ENTRO 2030</a:t>
            </a:r>
            <a:endParaRPr b="0" i="0" sz="55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720000" y="3208320"/>
            <a:ext cx="8520120" cy="14349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9"/>
              <a:buFont typeface="Arial"/>
              <a:buNone/>
            </a:pPr>
            <a:r>
              <a:rPr b="0" i="0" lang="it-IT" sz="5529" u="none" cap="none" strike="noStrike">
                <a:solidFill>
                  <a:srgbClr val="F6F217"/>
                </a:solidFill>
                <a:latin typeface="Roboto"/>
                <a:ea typeface="Roboto"/>
                <a:cs typeface="Roboto"/>
                <a:sym typeface="Roboto"/>
              </a:rPr>
              <a:t>DAI CITTADINI </a:t>
            </a:r>
            <a:b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5529" u="none" cap="none" strike="noStrike">
                <a:solidFill>
                  <a:srgbClr val="F6F217"/>
                </a:solidFill>
                <a:latin typeface="Roboto"/>
                <a:ea typeface="Roboto"/>
                <a:cs typeface="Roboto"/>
                <a:sym typeface="Roboto"/>
              </a:rPr>
              <a:t>E PER I CITTADINI</a:t>
            </a:r>
            <a:endParaRPr b="0" i="0" sz="55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"/>
          <p:cNvSpPr/>
          <p:nvPr/>
        </p:nvSpPr>
        <p:spPr>
          <a:xfrm rot="1800000">
            <a:off x="6396120" y="763560"/>
            <a:ext cx="2538720" cy="1041840"/>
          </a:xfrm>
          <a:prstGeom prst="roundRect">
            <a:avLst>
              <a:gd fmla="val 16667" name="adj"/>
            </a:avLst>
          </a:prstGeom>
          <a:solidFill>
            <a:srgbClr val="38761D"/>
          </a:solidFill>
          <a:ln cap="flat" cmpd="sng" w="381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t-I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/>
          <p:nvPr/>
        </p:nvSpPr>
        <p:spPr>
          <a:xfrm rot="1800000">
            <a:off x="6475320" y="857160"/>
            <a:ext cx="2373120" cy="865440"/>
          </a:xfrm>
          <a:prstGeom prst="roundRect">
            <a:avLst>
              <a:gd fmla="val 16667" name="adj"/>
            </a:avLst>
          </a:prstGeom>
          <a:solidFill>
            <a:srgbClr val="38761D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t-I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 rot="1800000">
            <a:off x="6568920" y="968760"/>
            <a:ext cx="2338200" cy="64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t-IT" sz="24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missione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"/>
          <p:cNvSpPr/>
          <p:nvPr/>
        </p:nvSpPr>
        <p:spPr>
          <a:xfrm>
            <a:off x="616680" y="270360"/>
            <a:ext cx="7954920" cy="6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29"/>
              <a:buFont typeface="Arial"/>
              <a:buNone/>
            </a:pPr>
            <a:r>
              <a:rPr b="1" i="0" lang="it-IT" sz="3629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Rifiuti</a:t>
            </a:r>
            <a:endParaRPr b="0" i="0" sz="36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6"/>
          <p:cNvSpPr/>
          <p:nvPr/>
        </p:nvSpPr>
        <p:spPr>
          <a:xfrm>
            <a:off x="616680" y="1144800"/>
            <a:ext cx="8163360" cy="1557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Costruzione dell’impianto "Power to Gas" 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Entro il 2023, HERA costruirà l'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impianto "Power to Gas" presso il depuratore di Bologna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 Sarà possibile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trasformare l'energia elettrica in eccesso prodotta da fonti rinnovabili in gas verde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grazie a un processo di elettrolisi alcalina. Questa tecnologia permette una maggiore flessibilità (tempo/luogo) tra le reti. A regime, saranno prodotti 1,2M m3 di biometano/anno (risparmio di CO</a:t>
            </a:r>
            <a:r>
              <a:rPr b="0" baseline="3000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circa 200 tonnellate/anno). È previsto anche un parco fotovoltaico.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6"/>
          <p:cNvSpPr/>
          <p:nvPr/>
        </p:nvSpPr>
        <p:spPr>
          <a:xfrm>
            <a:off x="616680" y="2424960"/>
            <a:ext cx="8313840" cy="12553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2.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Interconnessione di due sistemi energetici che alimenteranno Fiera e Università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HERA prevede la nuova interconnessione, entro il 2024, di due sistemi energetici attualmente separati (il primo, un impianto cogenerativo con caldaia di integrazione a gas e l’altro che si avvale dell’energia termica del termovalorizzatore), alimenterà, tra gli altri, i quartieri dell'Università e della Fiera, attualmente alimentati a gas metano, e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permetterà conseguentemente un risparmio di CO</a:t>
            </a:r>
            <a:r>
              <a:rPr b="1" baseline="3000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di 19,1 kton/anno.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6"/>
          <p:cNvSpPr/>
          <p:nvPr/>
        </p:nvSpPr>
        <p:spPr>
          <a:xfrm>
            <a:off x="616680" y="3680640"/>
            <a:ext cx="8313840" cy="14623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3.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Installazione di un elettrolizzatore per la produzione di idrogeno “verde”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Avviata un’analisi di fattibilità per l’installazione di un elettrolizzatore presso il Waste to Energy di Bologna finalizzata alla produzione di idrogeno «verde». L’idrogeno prodotto sarà utilizzato in parte per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iniziative di mobilità sostenibile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nell’area extra urbana ed in parte per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l’immissione diretta in miscela nella rete di distribuzione gas cittadina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 Lavori, collaudo e messa in servizio sono previsti entro il 2024. Obiettivi: oltre 300 mln mc metano/anno sostituiti; 1,1 mln mc di idrogeno/anno immessi in rete</a:t>
            </a:r>
            <a:r>
              <a:rPr b="0" i="0" lang="it-IT" sz="12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"/>
          <p:cNvSpPr/>
          <p:nvPr/>
        </p:nvSpPr>
        <p:spPr>
          <a:xfrm>
            <a:off x="616680" y="270360"/>
            <a:ext cx="7954920" cy="6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29"/>
              <a:buFont typeface="Arial"/>
              <a:buNone/>
            </a:pPr>
            <a:r>
              <a:rPr b="1" i="0" lang="it-IT" sz="3629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Produzione di energie rinnovabili</a:t>
            </a:r>
            <a:endParaRPr b="0" i="0" sz="36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7"/>
          <p:cNvSpPr/>
          <p:nvPr/>
        </p:nvSpPr>
        <p:spPr>
          <a:xfrm>
            <a:off x="616680" y="1144800"/>
            <a:ext cx="816336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Sostituzione delle forniture di origine fossile con forniture da fonti rinnovabili 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Il Comune mira a sostituire gradualmente le forniture di gas ed elettricità di origine fossile con forniture derivanti da FER (Fonti di Energia Rinnovabili), fino alla completa sostituzione. Gli strumenti di pianificazione puntano allo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sviluppo di sistemi di produzione intelligenti e alla diffusione di reti di distribuzione locale alimentate da FER integrate, sistemi di accumulo flessibili 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(solare termico/fotovoltaico/pompe di calore/accumulo termico ed elettrico) e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sistemi di teleriscaldamento e raffreddamento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7"/>
          <p:cNvSpPr/>
          <p:nvPr/>
        </p:nvSpPr>
        <p:spPr>
          <a:xfrm>
            <a:off x="616680" y="2424960"/>
            <a:ext cx="8313840" cy="13561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2.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Promozione di comunità energetiche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Il Comune di Bologna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promuove la democrazia energetica e un ruolo attivo dei cittadini come consumatori di energia attraverso le Comunità Energetiche di quartiere 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(cioè modelli energetici cooperativi e comunitari in grado di garantire l'accesso a servizi energetici rinnovabili e a basso costo), a partire dai quartieri più fragili dove è previsto un grande impatto contro la fragilità sociale </a:t>
            </a:r>
            <a:b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 la povertà energetica.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7"/>
          <p:cNvSpPr/>
          <p:nvPr/>
        </p:nvSpPr>
        <p:spPr>
          <a:xfrm>
            <a:off x="616680" y="3781440"/>
            <a:ext cx="8313840" cy="14623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3.</a:t>
            </a:r>
            <a:r>
              <a:rPr b="1" i="0" lang="it-IT" sz="17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Comunità energetiche nell’edilizia residenziale pubblica (ERP)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Il Comune di Bologna e ACER vogliono progettare una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diffusa installazione di impianti di energia rinnovabile negli edifici comunali e nell'edilizia residenziale pubblica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(ERP), promuovendo l'autoconsumo dell'energia prodotta e lo sviluppo di comunità energetiche a partire dalle case popolari, dove sono maggiori sia la fragilità sociale che la povertà energetica.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8"/>
          <p:cNvSpPr/>
          <p:nvPr/>
        </p:nvSpPr>
        <p:spPr>
          <a:xfrm>
            <a:off x="616680" y="270360"/>
            <a:ext cx="7954920" cy="6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29"/>
              <a:buFont typeface="Arial"/>
              <a:buNone/>
            </a:pPr>
            <a:r>
              <a:rPr b="1" i="0" lang="it-IT" sz="3629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Progetti trasversali “bandiera”</a:t>
            </a:r>
            <a:endParaRPr b="0" i="0" sz="36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8"/>
          <p:cNvSpPr/>
          <p:nvPr/>
        </p:nvSpPr>
        <p:spPr>
          <a:xfrm>
            <a:off x="616680" y="1144800"/>
            <a:ext cx="8313840" cy="13651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Impronta verde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Il progetto mira a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rafforzare gli spazi verdi e pubblici e le infrastrutture di mobilità attiva in tutti i quartieri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, creando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foreste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urbane e ripristinando la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continuità delle reti blu e verdi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 Con questo progetto il Comune di Bologna persegue un doppio impatto: quello sociale, aumentando la qualità, la fruibilità, l'accessibilità, la vivibilità e la bellezza degli spazi verdi; e quello ambientale, riducendo le emissioni di CO2 e i fenomeni di calore estremo.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8"/>
          <p:cNvSpPr/>
          <p:nvPr/>
        </p:nvSpPr>
        <p:spPr>
          <a:xfrm>
            <a:off x="616680" y="2349000"/>
            <a:ext cx="8313840" cy="1528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2.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Gemello digitale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Per il Comune è fondamentale progettare politiche di neutralità e transizione verde attraverso una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strategia ambientale basata sui dati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 Il progetto ha 2 obiettivi: A breve termine: creare uno spazio dati locale, partendo dai dati sulla mobilità, gli edifici e l'inquinamento atmosferico. A medio termine: riproduzione 3D della città e infrastruttura computazionale per gestire i dati con diversi livelli di astrazione. Verrà creata quindi un'infrastruttura per l'acquisizione, la condivisione, l'integrazione dei dati dei singoli utenti, dei veicoli e degli edifici.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616680" y="3756960"/>
            <a:ext cx="8313840" cy="14623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3.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Città della conoscenza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Il progetto si propone creare un sistema territoriale integrato (formato dagli attori scientifici, tecnologici, economici, culturali e sociali di Bologna) per rispondere alla neutralità climatica. Basato su 2 livelli: 1)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La Via della Conoscenza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: rigenerazione dell'area nord-ovest di Bologna sviluppando un distretto produttivo per l'innovazione tecnologica e l'impatto sociale; 2)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Piano Scienza e Ricerca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: strategie, azioni e modelli di governance per rendere Bologna metropolitana una piattaforma europea della conoscenza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8DA1C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/>
        </p:nvSpPr>
        <p:spPr>
          <a:xfrm>
            <a:off x="1986510" y="1817580"/>
            <a:ext cx="5082600" cy="9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9"/>
              <a:buFont typeface="Arial"/>
              <a:buNone/>
            </a:pPr>
            <a:r>
              <a:rPr b="1" lang="it-IT" sz="5529">
                <a:latin typeface="Roboto"/>
                <a:ea typeface="Roboto"/>
                <a:cs typeface="Roboto"/>
                <a:sym typeface="Roboto"/>
              </a:rPr>
              <a:t>COME</a:t>
            </a:r>
            <a:endParaRPr b="0" i="0" sz="55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Google Shape;175;p21"/>
          <p:cNvPicPr preferRelativeResize="0"/>
          <p:nvPr/>
        </p:nvPicPr>
        <p:blipFill rotWithShape="1">
          <a:blip r:embed="rId3">
            <a:alphaModFix/>
          </a:blip>
          <a:srcRect b="0" l="90" r="76" t="0"/>
          <a:stretch/>
        </p:blipFill>
        <p:spPr>
          <a:xfrm>
            <a:off x="-39600" y="0"/>
            <a:ext cx="9222840" cy="518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8DA1C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57c10002e8_0_0"/>
          <p:cNvSpPr txBox="1"/>
          <p:nvPr/>
        </p:nvSpPr>
        <p:spPr>
          <a:xfrm>
            <a:off x="1127550" y="1567000"/>
            <a:ext cx="7250400" cy="9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9"/>
              <a:buFont typeface="Arial"/>
              <a:buNone/>
            </a:pPr>
            <a:r>
              <a:rPr b="1" lang="it-IT" sz="5529">
                <a:latin typeface="Roboto"/>
                <a:ea typeface="Roboto"/>
                <a:cs typeface="Roboto"/>
                <a:sym typeface="Roboto"/>
              </a:rPr>
              <a:t>IL RUOLO DELLE AZIENDE SANITARIE</a:t>
            </a:r>
            <a:endParaRPr b="0" i="0" sz="55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8761D"/>
        </a:solid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2"/>
          <p:cNvSpPr/>
          <p:nvPr/>
        </p:nvSpPr>
        <p:spPr>
          <a:xfrm>
            <a:off x="338400" y="696240"/>
            <a:ext cx="7106040" cy="35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9"/>
              <a:buFont typeface="Arial"/>
              <a:buNone/>
            </a:pPr>
            <a:r>
              <a:rPr b="1" i="0" lang="it-IT" sz="5529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GRAZIE PER L’ATTENZIONE!</a:t>
            </a:r>
            <a:endParaRPr b="0" i="0" sz="55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29"/>
              <a:buFont typeface="Arial"/>
              <a:buNone/>
            </a:pPr>
            <a:r>
              <a:t/>
            </a:r>
            <a:endParaRPr b="0" i="0" sz="55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t-IT" sz="2400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assessorafondieuropeipnrr@comune.bologna.it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t-IT" sz="2400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annalisa.boni@comune.bologna.it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8761D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/>
          <p:nvPr/>
        </p:nvSpPr>
        <p:spPr>
          <a:xfrm>
            <a:off x="564480" y="743400"/>
            <a:ext cx="6691680" cy="11336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r>
              <a:rPr b="1" i="0" lang="it-IT" sz="4700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Portare Bologna alla neutralità climatica entro il 2030 non è un progetto ma una Missione!</a:t>
            </a:r>
            <a:endParaRPr b="0" i="0" sz="4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8761D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57dbb6f6e6_0_0"/>
          <p:cNvSpPr/>
          <p:nvPr/>
        </p:nvSpPr>
        <p:spPr>
          <a:xfrm>
            <a:off x="1158930" y="1846650"/>
            <a:ext cx="6691800" cy="113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r>
              <a:rPr b="1" i="0" lang="it-IT" sz="4700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PERCHE</a:t>
            </a:r>
            <a:endParaRPr b="0" i="0" sz="4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"/>
          <p:cNvSpPr/>
          <p:nvPr/>
        </p:nvSpPr>
        <p:spPr>
          <a:xfrm>
            <a:off x="616680" y="270360"/>
            <a:ext cx="8017200" cy="6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29"/>
              <a:buFont typeface="Arial"/>
              <a:buNone/>
            </a:pPr>
            <a:r>
              <a:rPr b="1" i="0" lang="it-IT" sz="3729" u="none" cap="none" strike="noStrike">
                <a:solidFill>
                  <a:srgbClr val="7DB231"/>
                </a:solidFill>
                <a:latin typeface="Roboto"/>
                <a:ea typeface="Roboto"/>
                <a:cs typeface="Roboto"/>
                <a:sym typeface="Roboto"/>
              </a:rPr>
              <a:t>Le emissioni di gas serra a Bologna</a:t>
            </a:r>
            <a:endParaRPr b="0" i="0" sz="37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616680" y="1144800"/>
            <a:ext cx="8169480" cy="33631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Emissioni totali: 1858352.4  tonnellate di CO</a:t>
            </a:r>
            <a:r>
              <a:rPr b="1" baseline="3000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____________</a:t>
            </a:r>
            <a:r>
              <a:rPr b="1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4,72 tonnellate di CO</a:t>
            </a:r>
            <a:r>
              <a:rPr b="1" baseline="3000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2 </a:t>
            </a:r>
            <a:r>
              <a:rPr b="1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/ capita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Emissioni dagli edifici: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1310184.6 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tonnellate di CO</a:t>
            </a:r>
            <a:r>
              <a:rPr b="0" baseline="3000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____________</a:t>
            </a:r>
            <a:r>
              <a:rPr b="1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70,5% 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del totale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Emissioni dai trasporti: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320871 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tonnellate di CO</a:t>
            </a:r>
            <a:r>
              <a:rPr b="0" baseline="3000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____________</a:t>
            </a:r>
            <a:r>
              <a:rPr b="1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17,27% 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del totale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Emissioni dai rifiuti: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57742 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tonnellate di CO</a:t>
            </a:r>
            <a:r>
              <a:rPr b="0" baseline="3000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____________</a:t>
            </a:r>
            <a:r>
              <a:rPr b="1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3,11% 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del totale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Emissioni dai processi industriali: 147470.8 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tonnellate di CO</a:t>
            </a:r>
            <a:r>
              <a:rPr b="0" baseline="3000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____________</a:t>
            </a:r>
            <a:r>
              <a:rPr b="1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7,94% 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del totale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Emissioni dall’agricoltura e l’uso del suolo: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13723 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tonnellate di CO</a:t>
            </a:r>
            <a:r>
              <a:rPr b="0" baseline="3000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____________</a:t>
            </a:r>
            <a:r>
              <a:rPr b="1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0,74% 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del totale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Emissioni dall’illuminazione pubblica: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8361 </a:t>
            </a:r>
            <a:r>
              <a:rPr b="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tonnellate di CO</a:t>
            </a:r>
            <a:r>
              <a:rPr b="0" baseline="30000" i="0" lang="it-IT" sz="14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____________</a:t>
            </a:r>
            <a:r>
              <a:rPr b="1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0,45% </a:t>
            </a:r>
            <a:r>
              <a:rPr b="0" i="0" lang="it-IT" sz="14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del totale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616680" y="4508280"/>
            <a:ext cx="6100920" cy="4780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it-IT" sz="9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Fonte di tutte le emissioni escludendo quelle provenienti dai rifiuti: PAESC (dati del 2018)</a:t>
            </a:r>
            <a:b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it-IT" sz="900" u="none" cap="none" strike="noStrike">
                <a:solidFill>
                  <a:srgbClr val="9FB231"/>
                </a:solidFill>
                <a:latin typeface="Roboto"/>
                <a:ea typeface="Roboto"/>
                <a:cs typeface="Roboto"/>
                <a:sym typeface="Roboto"/>
              </a:rPr>
              <a:t>Fonte delle emissioni dei rifiuti: HERA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DB231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7"/>
          <p:cNvSpPr/>
          <p:nvPr/>
        </p:nvSpPr>
        <p:spPr>
          <a:xfrm>
            <a:off x="616680" y="1523880"/>
            <a:ext cx="6691680" cy="20959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lang="it-IT" sz="6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COSA</a:t>
            </a:r>
            <a:endParaRPr b="0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2"/>
          <p:cNvSpPr/>
          <p:nvPr/>
        </p:nvSpPr>
        <p:spPr>
          <a:xfrm>
            <a:off x="2008800" y="1387440"/>
            <a:ext cx="1245240" cy="3188160"/>
          </a:xfrm>
          <a:prstGeom prst="flowChartAlternateProcess">
            <a:avLst/>
          </a:prstGeom>
          <a:noFill/>
          <a:ln cap="flat" cmpd="sng" w="9525">
            <a:solidFill>
              <a:srgbClr val="9FB231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2"/>
          <p:cNvSpPr/>
          <p:nvPr/>
        </p:nvSpPr>
        <p:spPr>
          <a:xfrm>
            <a:off x="709920" y="1387440"/>
            <a:ext cx="1245240" cy="3188160"/>
          </a:xfrm>
          <a:prstGeom prst="flowChartAlternateProcess">
            <a:avLst/>
          </a:prstGeom>
          <a:noFill/>
          <a:ln cap="flat" cmpd="sng" w="9525">
            <a:solidFill>
              <a:srgbClr val="9FB231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2"/>
          <p:cNvSpPr/>
          <p:nvPr/>
        </p:nvSpPr>
        <p:spPr>
          <a:xfrm>
            <a:off x="3307680" y="1387440"/>
            <a:ext cx="1245240" cy="3188160"/>
          </a:xfrm>
          <a:prstGeom prst="flowChartAlternateProcess">
            <a:avLst/>
          </a:prstGeom>
          <a:noFill/>
          <a:ln cap="flat" cmpd="sng" w="9525">
            <a:solidFill>
              <a:srgbClr val="9FB231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2"/>
          <p:cNvSpPr/>
          <p:nvPr/>
        </p:nvSpPr>
        <p:spPr>
          <a:xfrm>
            <a:off x="4610520" y="1387440"/>
            <a:ext cx="1245240" cy="3188160"/>
          </a:xfrm>
          <a:prstGeom prst="flowChartAlternateProcess">
            <a:avLst/>
          </a:prstGeom>
          <a:noFill/>
          <a:ln cap="flat" cmpd="sng" w="9525">
            <a:solidFill>
              <a:srgbClr val="9FB231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2"/>
          <p:cNvSpPr/>
          <p:nvPr/>
        </p:nvSpPr>
        <p:spPr>
          <a:xfrm>
            <a:off x="5921640" y="1387440"/>
            <a:ext cx="1245240" cy="3188160"/>
          </a:xfrm>
          <a:prstGeom prst="flowChartAlternateProcess">
            <a:avLst/>
          </a:prstGeom>
          <a:noFill/>
          <a:ln cap="flat" cmpd="sng" w="9525">
            <a:solidFill>
              <a:srgbClr val="9FB231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2"/>
          <p:cNvSpPr/>
          <p:nvPr/>
        </p:nvSpPr>
        <p:spPr>
          <a:xfrm>
            <a:off x="7232400" y="1387440"/>
            <a:ext cx="1245240" cy="3188160"/>
          </a:xfrm>
          <a:prstGeom prst="flowChartAlternateProcess">
            <a:avLst/>
          </a:prstGeom>
          <a:noFill/>
          <a:ln cap="flat" cmpd="sng" w="9525">
            <a:solidFill>
              <a:srgbClr val="9FB231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2"/>
          <p:cNvSpPr/>
          <p:nvPr/>
        </p:nvSpPr>
        <p:spPr>
          <a:xfrm>
            <a:off x="469080" y="4009680"/>
            <a:ext cx="8187480" cy="106920"/>
          </a:xfrm>
          <a:prstGeom prst="rect">
            <a:avLst/>
          </a:prstGeom>
          <a:solidFill>
            <a:srgbClr val="38761D"/>
          </a:solidFill>
          <a:ln cap="flat" cmpd="sng" w="9525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2"/>
          <p:cNvSpPr/>
          <p:nvPr/>
        </p:nvSpPr>
        <p:spPr>
          <a:xfrm>
            <a:off x="616680" y="270360"/>
            <a:ext cx="8527320" cy="6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29"/>
              <a:buFont typeface="Arial"/>
              <a:buNone/>
            </a:pPr>
            <a:r>
              <a:rPr b="1" i="0" lang="it-IT" sz="3629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Il punto di partenza del contratto</a:t>
            </a:r>
            <a:endParaRPr b="0" i="0" sz="36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t-IT" sz="20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Alcuni progetti già proposti nella candidatura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2"/>
          <p:cNvSpPr/>
          <p:nvPr/>
        </p:nvSpPr>
        <p:spPr>
          <a:xfrm>
            <a:off x="2059200" y="1463760"/>
            <a:ext cx="1195200" cy="26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Efficientamento energetico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Riqualificazione energetica dell’edilizia residenziale pubblica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Sviluppo di distretti </a:t>
            </a:r>
            <a:b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a energia positiva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Riqualificazione energetica degli edifici universitari </a:t>
            </a:r>
            <a:b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 distretti a energia positiva 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2"/>
          <p:cNvSpPr/>
          <p:nvPr/>
        </p:nvSpPr>
        <p:spPr>
          <a:xfrm>
            <a:off x="760320" y="1468080"/>
            <a:ext cx="1144800" cy="20239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Mobilità </a:t>
            </a:r>
            <a:b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 trasporti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Decarbonizzazione del Trasporto Pubblico Locale (TPL) 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Completamento Biciplan e incentivi per la mobilità attiva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Realizzazione “Area Verde”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2"/>
          <p:cNvSpPr/>
          <p:nvPr/>
        </p:nvSpPr>
        <p:spPr>
          <a:xfrm>
            <a:off x="3358080" y="1475640"/>
            <a:ext cx="1144800" cy="23587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Illuminazione pubblica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Completamento trasformazione illuminazione a LED 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Fornitura di energia </a:t>
            </a:r>
            <a:b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a zero emissioni per illuminazione pubblica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Smart city - illuminazione adattiva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2"/>
          <p:cNvSpPr/>
          <p:nvPr/>
        </p:nvSpPr>
        <p:spPr>
          <a:xfrm>
            <a:off x="4664880" y="1475640"/>
            <a:ext cx="1144800" cy="24346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Rifiuti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Costruzione dell’impianto "Power to Gas"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Interconnessione </a:t>
            </a:r>
            <a:b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di due sistemi energetici che alimenteranno Fiera e Università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Installazione </a:t>
            </a:r>
            <a:b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di un elettrolizzatore per la produzione di idrogeno “verde”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2"/>
          <p:cNvSpPr/>
          <p:nvPr/>
        </p:nvSpPr>
        <p:spPr>
          <a:xfrm>
            <a:off x="7262640" y="1475640"/>
            <a:ext cx="1195200" cy="1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Progetti trasversali “bandiera”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Impronta verde 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Gemello digitale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Città della conoscenza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2"/>
          <p:cNvSpPr/>
          <p:nvPr/>
        </p:nvSpPr>
        <p:spPr>
          <a:xfrm>
            <a:off x="5971680" y="1475640"/>
            <a:ext cx="1195200" cy="25261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Produzione di energie rinnovabili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Sostituzione delle forniture di origine fossile con forniture da fonti rinnovabili 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Promozione di comunità energetiche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Comunità energetiche nell’edilizia residenziale pubblica (ERP)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2"/>
          <p:cNvSpPr/>
          <p:nvPr/>
        </p:nvSpPr>
        <p:spPr>
          <a:xfrm>
            <a:off x="0" y="4009680"/>
            <a:ext cx="106920" cy="106920"/>
          </a:xfrm>
          <a:prstGeom prst="rect">
            <a:avLst/>
          </a:prstGeom>
          <a:solidFill>
            <a:srgbClr val="38761D"/>
          </a:solidFill>
          <a:ln cap="flat" cmpd="sng" w="9525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2"/>
          <p:cNvSpPr/>
          <p:nvPr/>
        </p:nvSpPr>
        <p:spPr>
          <a:xfrm>
            <a:off x="234360" y="4009680"/>
            <a:ext cx="106920" cy="106920"/>
          </a:xfrm>
          <a:prstGeom prst="rect">
            <a:avLst/>
          </a:prstGeom>
          <a:solidFill>
            <a:srgbClr val="38761D"/>
          </a:solidFill>
          <a:ln cap="flat" cmpd="sng" w="9525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2"/>
          <p:cNvSpPr/>
          <p:nvPr/>
        </p:nvSpPr>
        <p:spPr>
          <a:xfrm>
            <a:off x="8793000" y="4009680"/>
            <a:ext cx="106920" cy="106920"/>
          </a:xfrm>
          <a:prstGeom prst="rect">
            <a:avLst/>
          </a:prstGeom>
          <a:solidFill>
            <a:srgbClr val="38761D"/>
          </a:solidFill>
          <a:ln cap="flat" cmpd="sng" w="9525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2"/>
          <p:cNvSpPr/>
          <p:nvPr/>
        </p:nvSpPr>
        <p:spPr>
          <a:xfrm>
            <a:off x="9036720" y="4009680"/>
            <a:ext cx="106920" cy="106920"/>
          </a:xfrm>
          <a:prstGeom prst="rect">
            <a:avLst/>
          </a:prstGeom>
          <a:solidFill>
            <a:srgbClr val="38761D"/>
          </a:solidFill>
          <a:ln cap="flat" cmpd="sng" w="9525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2"/>
          <p:cNvSpPr/>
          <p:nvPr/>
        </p:nvSpPr>
        <p:spPr>
          <a:xfrm>
            <a:off x="1154520" y="3916440"/>
            <a:ext cx="352440" cy="352440"/>
          </a:xfrm>
          <a:prstGeom prst="ellipse">
            <a:avLst/>
          </a:prstGeom>
          <a:solidFill>
            <a:srgbClr val="6AA84F"/>
          </a:solidFill>
          <a:ln cap="flat" cmpd="sng" w="28425">
            <a:solidFill>
              <a:srgbClr val="6AA8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2"/>
          <p:cNvSpPr/>
          <p:nvPr/>
        </p:nvSpPr>
        <p:spPr>
          <a:xfrm>
            <a:off x="3756240" y="3916440"/>
            <a:ext cx="352440" cy="352440"/>
          </a:xfrm>
          <a:prstGeom prst="ellipse">
            <a:avLst/>
          </a:prstGeom>
          <a:solidFill>
            <a:srgbClr val="9FB231"/>
          </a:solidFill>
          <a:ln cap="flat" cmpd="sng" w="28425">
            <a:solidFill>
              <a:srgbClr val="9FB2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2"/>
          <p:cNvSpPr/>
          <p:nvPr/>
        </p:nvSpPr>
        <p:spPr>
          <a:xfrm>
            <a:off x="6393240" y="3916440"/>
            <a:ext cx="352440" cy="352440"/>
          </a:xfrm>
          <a:prstGeom prst="ellipse">
            <a:avLst/>
          </a:prstGeom>
          <a:solidFill>
            <a:srgbClr val="D0DA1C"/>
          </a:solidFill>
          <a:ln cap="flat" cmpd="sng" w="28425">
            <a:solidFill>
              <a:srgbClr val="D0DA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2"/>
          <p:cNvSpPr/>
          <p:nvPr/>
        </p:nvSpPr>
        <p:spPr>
          <a:xfrm>
            <a:off x="7679160" y="3906720"/>
            <a:ext cx="352440" cy="352440"/>
          </a:xfrm>
          <a:prstGeom prst="ellipse">
            <a:avLst/>
          </a:prstGeom>
          <a:solidFill>
            <a:srgbClr val="F6F217"/>
          </a:solidFill>
          <a:ln cap="flat" cmpd="sng" w="28425">
            <a:solidFill>
              <a:srgbClr val="F6F21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2"/>
          <p:cNvSpPr/>
          <p:nvPr/>
        </p:nvSpPr>
        <p:spPr>
          <a:xfrm>
            <a:off x="2455200" y="3916440"/>
            <a:ext cx="352440" cy="352440"/>
          </a:xfrm>
          <a:prstGeom prst="ellipse">
            <a:avLst/>
          </a:prstGeom>
          <a:solidFill>
            <a:srgbClr val="7DB231"/>
          </a:solidFill>
          <a:ln cap="flat" cmpd="sng" w="28425">
            <a:solidFill>
              <a:srgbClr val="7DB2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2"/>
          <p:cNvSpPr/>
          <p:nvPr/>
        </p:nvSpPr>
        <p:spPr>
          <a:xfrm>
            <a:off x="5061240" y="3906720"/>
            <a:ext cx="352440" cy="352440"/>
          </a:xfrm>
          <a:prstGeom prst="ellipse">
            <a:avLst/>
          </a:prstGeom>
          <a:solidFill>
            <a:srgbClr val="BDD43D"/>
          </a:solidFill>
          <a:ln cap="flat" cmpd="sng" w="28425">
            <a:solidFill>
              <a:srgbClr val="BDD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3"/>
          <p:cNvSpPr/>
          <p:nvPr/>
        </p:nvSpPr>
        <p:spPr>
          <a:xfrm>
            <a:off x="616680" y="270360"/>
            <a:ext cx="7954920" cy="6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29"/>
              <a:buFont typeface="Arial"/>
              <a:buNone/>
            </a:pPr>
            <a:r>
              <a:rPr b="1" i="0" lang="it-IT" sz="3629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Mobilità e trasporti</a:t>
            </a:r>
            <a:endParaRPr b="0" i="0" sz="36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3"/>
          <p:cNvSpPr/>
          <p:nvPr/>
        </p:nvSpPr>
        <p:spPr>
          <a:xfrm>
            <a:off x="616680" y="1144800"/>
            <a:ext cx="8163360" cy="1557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Decarbonizzazione del Trasporto Pubblico Locale (TPL)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Entro il 2030 saranno realizzati circa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35 km di nuove linee tranviarie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, in sostituzione degli autobus a combustibili fossili. </a:t>
            </a:r>
            <a:b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Le restanti linee portanti verranno trasformate in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filovie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La flotta bus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delle linee non portanti sarà sostituita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con mezzi elettrici o ibridi/idrogeno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 È inoltre previsto il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completamento del Servizio Ferroviario Metropolitano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(SFM) e interventi sulle fermate del TPL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3"/>
          <p:cNvSpPr/>
          <p:nvPr/>
        </p:nvSpPr>
        <p:spPr>
          <a:xfrm>
            <a:off x="616680" y="2349000"/>
            <a:ext cx="8411400" cy="12553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2.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Completamento Biciplan e incentivi per la mobilità attiva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È previsto un investimento di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12M€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per la costruzione di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altri 50 km di ciclabili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, portando la rete (integrata con quella Metropolitana) da 210 a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260 km nel 2024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Cinque velostazioni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saranno costruite nel 2022 vicino alle fermate del SFM ed è previsto anche un piano per installare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rastrelliere nelle scuole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per incoraggiare la bicicletta e l'intermodalità con il TPL. Sono previsti anche sistemi di incentivazione della mobilità attiva per l'acquisto di biciclette a pedalata assistita e cargo bike e per i bonus "bike to work".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3"/>
          <p:cNvSpPr/>
          <p:nvPr/>
        </p:nvSpPr>
        <p:spPr>
          <a:xfrm>
            <a:off x="616680" y="3680640"/>
            <a:ext cx="8313840" cy="14623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3.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Realizzazione Area Verde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La nuova Zona a Traffico Limitato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(ZTL)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coprirà un'area corrispondente al centro abitato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(circa 55 km2), in cui applicare una regolamentazione degli accessi basata su criteri ambientali, dove gli strumenti di controllo terranno conto degli sviluppi tecnologici. L'uso dei veicoli a motore (auto/motorini), compresi quelli dei residenti, sarà soggetto a restrizioni basate principalmente sulla classe di emissione.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L'attuale ZTL ambientale all'interno del centro storico sarà accessibile solo ai veicoli a zero emissioni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4"/>
          <p:cNvSpPr/>
          <p:nvPr/>
        </p:nvSpPr>
        <p:spPr>
          <a:xfrm>
            <a:off x="616680" y="270360"/>
            <a:ext cx="7954920" cy="6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29"/>
              <a:buFont typeface="Arial"/>
              <a:buNone/>
            </a:pPr>
            <a:r>
              <a:rPr b="1" i="0" lang="it-IT" sz="3629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Efficientamento energetico</a:t>
            </a:r>
            <a:endParaRPr b="0" i="0" sz="36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4"/>
          <p:cNvSpPr/>
          <p:nvPr/>
        </p:nvSpPr>
        <p:spPr>
          <a:xfrm>
            <a:off x="616680" y="1144800"/>
            <a:ext cx="8163360" cy="1557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Riqualificazione energetica dell’edilizia residenziale pubblica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Nonostante la difficoltà di adattare gli edifici conservati, Il Comune e ACER hanno l'ambizione di portare avanti la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riqualificazione energetica degli edifici di edilizia pubblica, installare pompe di calore e sistemi fotovoltaici e migliorare l'efficienza dell'uso dell'acqua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 Tra gli interventi previsti: 1065 abitazioni pubbliche retrofit energetico (riduzione di 4000 tonCO</a:t>
            </a:r>
            <a:r>
              <a:rPr b="0" baseline="3000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/anno); sostituzione delle caldaie con pompe di calore alimentate da fotovoltaico su 136 abitazioni vincolate e installazione massiva di caldaie ibride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4"/>
          <p:cNvSpPr/>
          <p:nvPr/>
        </p:nvSpPr>
        <p:spPr>
          <a:xfrm>
            <a:off x="616680" y="2501280"/>
            <a:ext cx="8313840" cy="11602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2.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Sviluppo di distretti a energia positiva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Il PUG punta sul consumo di suolo zero e spinge verso la rigenerazione urbana e la riqualificazione di aree ed edifici pubblici che prevedono la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creazione di nuovi distretti ZEB 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(Zero Energy Building - edifici a zero emissioni)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e PED 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(Positive Energy Districts - distretti a energia positiva) e l'installazione di impianti di produzione di energia da fonti rinnovabili.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4"/>
          <p:cNvSpPr/>
          <p:nvPr/>
        </p:nvSpPr>
        <p:spPr>
          <a:xfrm>
            <a:off x="616680" y="3680640"/>
            <a:ext cx="8313840" cy="14623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3.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Riqualificazione energetica degli edifici universitari e distretti a energia positiva 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UNIBO è impegnata a ridurre il consumo di energia attraverso tre azioni principali: i)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riqualificazione di edifici universitari storici e non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e monitoraggio del comportamento degli utenti (finanziamento approvato: 900k€); ii)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nuovi edifici a zero emissioni 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e distretti a energia netta zero (finanziamento approvato: 6,3M €); iii)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decarbonizzazione degli edifici universitari nel centro storico 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(es. studentato in via Foscolo)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attraverso il teleriscaldamento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(finanziamento approvato: 1,6M €)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5"/>
          <p:cNvSpPr/>
          <p:nvPr/>
        </p:nvSpPr>
        <p:spPr>
          <a:xfrm>
            <a:off x="616680" y="270360"/>
            <a:ext cx="7954920" cy="6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29"/>
              <a:buFont typeface="Arial"/>
              <a:buNone/>
            </a:pPr>
            <a:r>
              <a:rPr b="1" i="0" lang="it-IT" sz="3629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Illuminazione pubblica</a:t>
            </a:r>
            <a:endParaRPr b="0" i="0" sz="36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5"/>
          <p:cNvSpPr/>
          <p:nvPr/>
        </p:nvSpPr>
        <p:spPr>
          <a:xfrm>
            <a:off x="616680" y="1144800"/>
            <a:ext cx="8163360" cy="13651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Completamento trasformazione illuminazione a LED 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La conversione di 36.000 centri luminosi a LED sarà completata nel 2022. I nuovi centri luminosi sono controllati a distanza con un'infrastruttura Power Line Communication (PLC). Attraverso i fondi REACT-EU si prevede di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completare la trasformazione di tutti i centri luce del Comune 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con un risparmio energetico di 4,2 milioni di Kw/h all'anno e una riduzione delle emissioni di CO</a:t>
            </a:r>
            <a:r>
              <a:rPr b="0" baseline="3000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: 3.000 tonnellate di CO</a:t>
            </a:r>
            <a:r>
              <a:rPr b="0" baseline="3000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all'anno.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5"/>
          <p:cNvSpPr/>
          <p:nvPr/>
        </p:nvSpPr>
        <p:spPr>
          <a:xfrm>
            <a:off x="616680" y="2501280"/>
            <a:ext cx="8313840" cy="11602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2.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Fornitura di energia a zero emissioni per illuminazione pubblica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Nel 2022, sarà implementato un nuovo contratto di manutenzione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per l'illuminazione pubblica e gli impianti semaforici, che includerà la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fornitura di energia verde rinnovabile certificata per il 100% del consumo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per raggiungere l'illuminazione pubblica comunale a zero emissioni.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616680" y="3680640"/>
            <a:ext cx="8313840" cy="14623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it-IT" sz="23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3.</a:t>
            </a:r>
            <a:r>
              <a:rPr b="1" i="0" lang="it-IT" sz="1900" u="none" cap="none" strike="noStrike">
                <a:solidFill>
                  <a:srgbClr val="D0DA1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i="0" lang="it-IT" sz="15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Smart city - illuminazione adattiva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Il prossimo contratto di manutenzione per l'illuminazione pubblica e i semafori richiederà l'i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nstallazione di sistemi di controllo intelligenti per semafori, disponibilità di parcheggio e sistemi di illuminazione adattivi estesi alle strade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 (in base al traffico, all'ora del giorno, alle condizioni meteorologiche), </a:t>
            </a:r>
            <a:r>
              <a:rPr b="1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ai parchi e ai giardini</a:t>
            </a:r>
            <a:r>
              <a:rPr b="0" i="0" lang="it-IT" sz="1100" u="none" cap="none" strike="noStrike">
                <a:solidFill>
                  <a:srgbClr val="38761D"/>
                </a:solidFill>
                <a:latin typeface="Roboto"/>
                <a:ea typeface="Roboto"/>
                <a:cs typeface="Roboto"/>
                <a:sym typeface="Roboto"/>
              </a:rPr>
              <a:t>.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